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78" r:id="rId16"/>
    <p:sldId id="279" r:id="rId17"/>
    <p:sldId id="277" r:id="rId18"/>
    <p:sldId id="269" r:id="rId19"/>
    <p:sldId id="280" r:id="rId20"/>
    <p:sldId id="270" r:id="rId21"/>
    <p:sldId id="271" r:id="rId22"/>
    <p:sldId id="272" r:id="rId23"/>
    <p:sldId id="273" r:id="rId24"/>
    <p:sldId id="27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DB8E2-4B56-4741-B41A-7F9B6EE57620}" type="datetimeFigureOut">
              <a:rPr lang="hr-HR" smtClean="0"/>
              <a:t>15.6.2026.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734F-31D9-44DA-9F49-C150D25225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2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2734F-31D9-44DA-9F49-C150D25225B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29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 txBox="1"/>
          <p:nvPr/>
        </p:nvSpPr>
        <p:spPr>
          <a:xfrm>
            <a:off x="3814762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88" name="Google Shape;188;p2:notes"/>
          <p:cNvSpPr txBox="1"/>
          <p:nvPr/>
        </p:nvSpPr>
        <p:spPr>
          <a:xfrm>
            <a:off x="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4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7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5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6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8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1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8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5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shorts/aOhmbW4AcCI" TargetMode="External"/><Relationship Id="rId13" Type="http://schemas.openxmlformats.org/officeDocument/2006/relationships/hyperlink" Target="https://www.youtube.com/shorts/lf-9SZYpDJw" TargetMode="External"/><Relationship Id="rId18" Type="http://schemas.openxmlformats.org/officeDocument/2006/relationships/hyperlink" Target="https://www.youtube.com/shorts/eelIlCGXeaw" TargetMode="External"/><Relationship Id="rId3" Type="http://schemas.openxmlformats.org/officeDocument/2006/relationships/hyperlink" Target="https://www.youtube.com/channel/UCEJNvfE8K_IDy6qgKlj77yQ" TargetMode="External"/><Relationship Id="rId7" Type="http://schemas.openxmlformats.org/officeDocument/2006/relationships/hyperlink" Target="https://www.youtube.com/shorts/kLky-Ap-Ars" TargetMode="External"/><Relationship Id="rId12" Type="http://schemas.openxmlformats.org/officeDocument/2006/relationships/hyperlink" Target="https://www.youtube.com/shorts/gCK3-mRSI5A" TargetMode="External"/><Relationship Id="rId17" Type="http://schemas.openxmlformats.org/officeDocument/2006/relationships/hyperlink" Target="https://www.youtube.com/shorts/5Tlpom7Jwc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shorts/-24xiY_JHZs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shorts/ZXMTEHHtzvU" TargetMode="External"/><Relationship Id="rId11" Type="http://schemas.openxmlformats.org/officeDocument/2006/relationships/hyperlink" Target="https://www.youtube.com/shorts/1O6v5X7pFQc" TargetMode="External"/><Relationship Id="rId5" Type="http://schemas.openxmlformats.org/officeDocument/2006/relationships/hyperlink" Target="https://www.youtube.com/shorts/Fozc9V8kaGs" TargetMode="External"/><Relationship Id="rId15" Type="http://schemas.openxmlformats.org/officeDocument/2006/relationships/hyperlink" Target="https://www.youtube.com/shorts/AAO_0sN5v0o" TargetMode="External"/><Relationship Id="rId10" Type="http://schemas.openxmlformats.org/officeDocument/2006/relationships/hyperlink" Target="https://www.youtube.com/shorts/2Qd-MBh3M2k" TargetMode="External"/><Relationship Id="rId19" Type="http://schemas.openxmlformats.org/officeDocument/2006/relationships/hyperlink" Target="https://www.youtube.com/watch?v=cFO3r_zWAfo" TargetMode="External"/><Relationship Id="rId4" Type="http://schemas.openxmlformats.org/officeDocument/2006/relationships/hyperlink" Target="https://www.youtube.com/shorts/kXT0A5wOuTo" TargetMode="External"/><Relationship Id="rId9" Type="http://schemas.openxmlformats.org/officeDocument/2006/relationships/hyperlink" Target="https://www.youtube.com/shorts/mWB72zB2wjE" TargetMode="External"/><Relationship Id="rId14" Type="http://schemas.openxmlformats.org/officeDocument/2006/relationships/hyperlink" Target="https://www.youtube.com/shorts/F9cLUd_oqR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udruga-let.hr/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s://smanjenje-stete.com/" TargetMode="Externa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Dosegnuti na vrijeme: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Digitalni outreach kao alat prevencije</a:t>
            </a:r>
          </a:p>
          <a:p>
            <a:endParaRPr dirty="0"/>
          </a:p>
          <a:p>
            <a:pPr algn="r"/>
            <a:r>
              <a:rPr lang="hr-HR" dirty="0"/>
              <a:t>Iva Jovović, dipl.soc.rad.</a:t>
            </a:r>
            <a:endParaRPr dirty="0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9F2323F6-F88E-26D5-BF0B-C66B682A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75" y="0"/>
            <a:ext cx="2349425" cy="13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📈 Veći doseg</a:t>
            </a:r>
          </a:p>
          <a:p>
            <a:pPr marL="0" indent="0" algn="ctr">
              <a:buNone/>
            </a:pPr>
            <a:r>
              <a:rPr lang="hr-HR" dirty="0"/>
              <a:t>💰 Niži troškovi</a:t>
            </a:r>
          </a:p>
          <a:p>
            <a:pPr marL="0" indent="0" algn="ctr">
              <a:buNone/>
            </a:pPr>
            <a:r>
              <a:rPr lang="hr-HR" dirty="0"/>
              <a:t>⚡ Brži prvi kontakt</a:t>
            </a:r>
          </a:p>
          <a:p>
            <a:pPr marL="0" indent="0" algn="ctr">
              <a:buNone/>
            </a:pPr>
            <a:r>
              <a:rPr lang="hr-HR" dirty="0"/>
              <a:t>🔄 Fleksibilnost</a:t>
            </a:r>
          </a:p>
          <a:p>
            <a:pPr marL="0" indent="0" algn="ctr">
              <a:buNone/>
            </a:pPr>
            <a:r>
              <a:rPr lang="hr-HR" dirty="0"/>
              <a:t>🌍 Dostupnost 24/7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Izazovi i ograničenja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Zaštita</a:t>
            </a:r>
            <a:r>
              <a:rPr dirty="0"/>
              <a:t> </a:t>
            </a:r>
            <a:r>
              <a:rPr dirty="0" err="1"/>
              <a:t>podataka</a:t>
            </a:r>
            <a:r>
              <a:rPr dirty="0"/>
              <a:t>, </a:t>
            </a:r>
            <a:r>
              <a:rPr dirty="0" err="1"/>
              <a:t>digitalna</a:t>
            </a:r>
            <a:r>
              <a:rPr dirty="0"/>
              <a:t> </a:t>
            </a:r>
            <a:r>
              <a:rPr dirty="0" err="1"/>
              <a:t>pismenost</a:t>
            </a:r>
            <a:r>
              <a:rPr dirty="0"/>
              <a:t>, </a:t>
            </a:r>
            <a:r>
              <a:rPr dirty="0" err="1"/>
              <a:t>procjena</a:t>
            </a:r>
            <a:r>
              <a:rPr dirty="0"/>
              <a:t> </a:t>
            </a:r>
            <a:r>
              <a:rPr dirty="0" err="1"/>
              <a:t>rizika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daljinu</a:t>
            </a:r>
            <a:r>
              <a:rPr dirty="0"/>
              <a:t>, </a:t>
            </a:r>
            <a:r>
              <a:rPr dirty="0" err="1"/>
              <a:t>održavanje</a:t>
            </a:r>
            <a:r>
              <a:rPr dirty="0"/>
              <a:t> </a:t>
            </a:r>
            <a:r>
              <a:rPr dirty="0" err="1"/>
              <a:t>angažmana</a:t>
            </a:r>
            <a:r>
              <a:rPr dirty="0"/>
              <a:t> </a:t>
            </a:r>
            <a:r>
              <a:rPr dirty="0" err="1"/>
              <a:t>korisnika</a:t>
            </a:r>
            <a:r>
              <a:rPr dirty="0"/>
              <a:t>.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AF604A4-5E8E-42C2-D40C-CE681968F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30360"/>
              </p:ext>
            </p:extLst>
          </p:nvPr>
        </p:nvGraphicFramePr>
        <p:xfrm>
          <a:off x="1176866" y="3724397"/>
          <a:ext cx="6799262" cy="1828800"/>
        </p:xfrm>
        <a:graphic>
          <a:graphicData uri="http://schemas.openxmlformats.org/drawingml/2006/table">
            <a:tbl>
              <a:tblPr/>
              <a:tblGrid>
                <a:gridCol w="3399631">
                  <a:extLst>
                    <a:ext uri="{9D8B030D-6E8A-4147-A177-3AD203B41FA5}">
                      <a16:colId xmlns:a16="http://schemas.microsoft.com/office/drawing/2014/main" val="1364748350"/>
                    </a:ext>
                  </a:extLst>
                </a:gridCol>
                <a:gridCol w="3399631">
                  <a:extLst>
                    <a:ext uri="{9D8B030D-6E8A-4147-A177-3AD203B41FA5}">
                      <a16:colId xmlns:a16="http://schemas.microsoft.com/office/drawing/2014/main" val="592326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Izazov: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Moguće rješenje: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6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Zaštita podataka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Sigurne platforme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94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Digitalna pismenost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Edukacija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8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Procjena rizika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Jasni protokoli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95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Održavanje angažmana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Redovita komunikacija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5063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Etička pitanja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Povjerljivost, informirani pristanak, sigurnost komunikacije, profesionalne granice u online okruženju.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Primjeri dobre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Online </a:t>
            </a:r>
            <a:r>
              <a:rPr dirty="0" err="1"/>
              <a:t>savjetovališta</a:t>
            </a:r>
            <a:r>
              <a:rPr dirty="0"/>
              <a:t>, </a:t>
            </a:r>
            <a:r>
              <a:rPr dirty="0" err="1"/>
              <a:t>kampanje</a:t>
            </a:r>
            <a:r>
              <a:rPr dirty="0"/>
              <a:t> </a:t>
            </a:r>
            <a:r>
              <a:rPr dirty="0" err="1"/>
              <a:t>smanjenja</a:t>
            </a:r>
            <a:r>
              <a:rPr dirty="0"/>
              <a:t> </a:t>
            </a:r>
            <a:r>
              <a:rPr dirty="0" err="1"/>
              <a:t>štete</a:t>
            </a:r>
            <a:r>
              <a:rPr dirty="0"/>
              <a:t>, peer </a:t>
            </a:r>
            <a:r>
              <a:rPr dirty="0" err="1"/>
              <a:t>podrška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društvenim</a:t>
            </a:r>
            <a:r>
              <a:rPr dirty="0"/>
              <a:t> </a:t>
            </a:r>
            <a:r>
              <a:rPr dirty="0" err="1"/>
              <a:t>mrežama</a:t>
            </a:r>
            <a:r>
              <a:rPr dirty="0"/>
              <a:t>, chatbot </a:t>
            </a:r>
            <a:r>
              <a:rPr dirty="0" err="1"/>
              <a:t>rješenja</a:t>
            </a:r>
            <a:r>
              <a:rPr lang="hr-HR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/>
        </p:nvSpPr>
        <p:spPr>
          <a:xfrm>
            <a:off x="468312" y="5949950"/>
            <a:ext cx="842327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813816" y="475488"/>
            <a:ext cx="7025967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Edukativni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filmići</a:t>
            </a:r>
            <a:r>
              <a:rPr lang="en-GB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cyberbullyingu</a:t>
            </a:r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Udruga LET je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financijsku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podršku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Zagreba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ponovo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izradila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edukativne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filmiće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Cyberbullyingu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vidjeti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preuzeti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 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YouTube-u !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još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znati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Cyberbullyingu?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obuhvaća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elektroničko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nasilje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oblici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virtualnog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zlostavljanja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prepoznati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Razlika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između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tradicionalnog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elektroničkog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vršnjačkog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nasilja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roditelji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mogu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zaštititi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djecu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ponašanja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djecu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štite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Prednosti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rizici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Postavke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privatnosti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pravila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sigurnijeg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interneta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Što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učiniti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doživiš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pomoći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prijatelju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koji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doživljava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posljedice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Cyberbullyinga?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Kako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mogu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spriječiti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privatne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iskorištene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manipulaciju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ponižavanje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društvenim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mrežama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Koje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znakove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možemo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uočiti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žrtvama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Cyberbullyinga?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Kolekcija</a:t>
            </a:r>
            <a:r>
              <a:rPr lang="en-GB" sz="1600" b="0" i="0" dirty="0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600" b="0" i="0" dirty="0" err="1">
                <a:solidFill>
                  <a:srgbClr val="F7B6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TOTAL 11:36 min.</a:t>
            </a:r>
            <a:endParaRPr lang="en-GB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0" i="0" dirty="0">
                <a:solidFill>
                  <a:srgbClr val="212529"/>
                </a:solidFill>
                <a:effectLst/>
                <a:latin typeface="Inter"/>
              </a:rPr>
              <a:t> </a:t>
            </a:r>
          </a:p>
          <a:p>
            <a:endParaRPr lang="en-GB" sz="2000" b="1" dirty="0">
              <a:effectLst/>
              <a:latin typeface="DM Serif Displa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83533-BC6B-F564-4160-F86CB31D6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5590" y="1718089"/>
            <a:ext cx="2575997" cy="25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B6D2-EE70-7779-1E6D-BEA6CD613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DF15-4165-53A9-7D31-86BFA259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Primjeri</a:t>
            </a:r>
            <a:endParaRPr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39A9C94-2907-FD23-EEE6-B183BECC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285" y="2390204"/>
            <a:ext cx="4109368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54DD-CEB9-7D6B-F95E-F995C099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BB27-DA96-D007-8837-7166B687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Primjeri</a:t>
            </a:r>
            <a:endParaRPr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B7C4C00-2363-F2DC-6EE6-F78AFF466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316" y="2381060"/>
            <a:ext cx="4109368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46345-86DF-6AC4-38F6-82DA37541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03C1-D077-4F8A-79BC-2581280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  <a:endParaRPr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B5A1BFD-47C2-1598-BD4B-B76C8891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701" y="2369233"/>
            <a:ext cx="1589942" cy="3444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B42619-3FDC-F1EA-CB05-4D581993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800" y="2369233"/>
            <a:ext cx="1589943" cy="34448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322D34-66A0-9FC7-EABD-F0951ABF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259" y="2369233"/>
            <a:ext cx="1589942" cy="34448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B9748FD-BACA-5D80-E953-0BEBD7DC2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717" y="2369233"/>
            <a:ext cx="158994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Pokazatelji</a:t>
            </a:r>
            <a:r>
              <a:rPr dirty="0"/>
              <a:t> </a:t>
            </a:r>
            <a:r>
              <a:rPr dirty="0" err="1"/>
              <a:t>uspješnosti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Broj kontakata, angažman korisnika, broj upućivanja u usluge, zadovoljstvo korisnika, zadržavanje u programu.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9A1D-F3F3-D515-BCCD-60551768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9944-5ADB-FDB3-0863-8C39812B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/>
              <a:t>Primjer korisničkog puta</a:t>
            </a:r>
            <a:br>
              <a:rPr lang="hr-HR" b="1" dirty="0"/>
            </a:b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1E24-7CEA-E8C1-1558-628B0387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Korisnik vidi objavu na Instagramu </a:t>
            </a:r>
          </a:p>
          <a:p>
            <a:r>
              <a:rPr lang="hr-HR" dirty="0"/>
              <a:t>Javlja se putem DM-a </a:t>
            </a:r>
          </a:p>
          <a:p>
            <a:r>
              <a:rPr lang="hr-HR" dirty="0"/>
              <a:t>Dobiva osnovne informacije </a:t>
            </a:r>
          </a:p>
          <a:p>
            <a:r>
              <a:rPr lang="hr-HR" dirty="0"/>
              <a:t>Upućuje se na savjetovanje </a:t>
            </a:r>
          </a:p>
          <a:p>
            <a:r>
              <a:rPr lang="hr-HR" dirty="0"/>
              <a:t>Uključuje se u program podrške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01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Ciljevi prezentacije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Predstaviti koncept digitalnog outreacha</a:t>
            </a:r>
          </a:p>
          <a:p>
            <a:r>
              <a:t>• Prikazati iskustva iz prakse</a:t>
            </a:r>
          </a:p>
          <a:p>
            <a:r>
              <a:t>• Analizirati prednosti i izazove</a:t>
            </a:r>
          </a:p>
          <a:p>
            <a:r>
              <a:t>• Razmotriti buduće mogućnosti razvoja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Iskustva iz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Digitalni kanali često predstavljaju prvi korak prema uključivanju korisnika u izravne usluge podrške.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Uloga umjetne inteligencije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Automatizirani</a:t>
            </a:r>
            <a:r>
              <a:rPr dirty="0"/>
              <a:t> </a:t>
            </a:r>
            <a:r>
              <a:rPr dirty="0" err="1"/>
              <a:t>odgovori</a:t>
            </a:r>
            <a:r>
              <a:rPr dirty="0"/>
              <a:t>, </a:t>
            </a:r>
            <a:r>
              <a:rPr dirty="0" err="1"/>
              <a:t>trijaža</a:t>
            </a:r>
            <a:r>
              <a:rPr dirty="0"/>
              <a:t> </a:t>
            </a:r>
            <a:r>
              <a:rPr dirty="0" err="1"/>
              <a:t>upita</a:t>
            </a:r>
            <a:r>
              <a:rPr dirty="0"/>
              <a:t>, </a:t>
            </a:r>
            <a:r>
              <a:rPr dirty="0" err="1"/>
              <a:t>personalizirani</a:t>
            </a:r>
            <a:r>
              <a:rPr dirty="0"/>
              <a:t> </a:t>
            </a:r>
            <a:r>
              <a:rPr dirty="0" err="1"/>
              <a:t>sadržaji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analiza</a:t>
            </a:r>
            <a:r>
              <a:rPr dirty="0"/>
              <a:t> </a:t>
            </a:r>
            <a:r>
              <a:rPr dirty="0" err="1"/>
              <a:t>potreba</a:t>
            </a:r>
            <a:r>
              <a:rPr dirty="0"/>
              <a:t> </a:t>
            </a:r>
            <a:r>
              <a:rPr dirty="0" err="1"/>
              <a:t>korisnika</a:t>
            </a:r>
            <a:r>
              <a:rPr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AI ne zamjenjuje stručnjaka, nego povećava dostupnost podrške.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Preporuke za organizacije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Razviti</a:t>
            </a:r>
            <a:r>
              <a:rPr dirty="0"/>
              <a:t> </a:t>
            </a:r>
            <a:r>
              <a:rPr dirty="0" err="1"/>
              <a:t>digitalnu</a:t>
            </a:r>
            <a:r>
              <a:rPr dirty="0"/>
              <a:t> </a:t>
            </a:r>
            <a:r>
              <a:rPr dirty="0" err="1"/>
              <a:t>strategiju</a:t>
            </a:r>
            <a:endParaRPr dirty="0"/>
          </a:p>
          <a:p>
            <a:r>
              <a:rPr dirty="0" err="1"/>
              <a:t>Educirati</a:t>
            </a:r>
            <a:r>
              <a:rPr dirty="0"/>
              <a:t> </a:t>
            </a:r>
            <a:r>
              <a:rPr dirty="0" err="1"/>
              <a:t>djelatnike</a:t>
            </a:r>
            <a:endParaRPr dirty="0"/>
          </a:p>
          <a:p>
            <a:r>
              <a:rPr dirty="0" err="1"/>
              <a:t>Koristiti</a:t>
            </a:r>
            <a:r>
              <a:rPr dirty="0"/>
              <a:t> </a:t>
            </a:r>
            <a:r>
              <a:rPr dirty="0" err="1"/>
              <a:t>sigurne</a:t>
            </a:r>
            <a:r>
              <a:rPr dirty="0"/>
              <a:t> alate</a:t>
            </a:r>
          </a:p>
          <a:p>
            <a:r>
              <a:rPr dirty="0" err="1"/>
              <a:t>Integrirati</a:t>
            </a:r>
            <a:r>
              <a:rPr dirty="0"/>
              <a:t> online </a:t>
            </a:r>
            <a:r>
              <a:rPr dirty="0" err="1"/>
              <a:t>i</a:t>
            </a:r>
            <a:r>
              <a:rPr dirty="0"/>
              <a:t> offline </a:t>
            </a:r>
            <a:r>
              <a:rPr dirty="0" err="1"/>
              <a:t>podršku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Budućnost digitalnog outreacha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Hibridni modeli rada, mobilne aplikacije, AI alati, personalizirane intervencije i veća dostupnost usluga.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Ključne poruke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Digitalni</a:t>
            </a:r>
            <a:r>
              <a:rPr dirty="0"/>
              <a:t> outreach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dostupnost</a:t>
            </a:r>
            <a:r>
              <a:rPr dirty="0"/>
              <a:t> </a:t>
            </a:r>
            <a:r>
              <a:rPr dirty="0" err="1"/>
              <a:t>pomoći</a:t>
            </a:r>
            <a:r>
              <a:rPr dirty="0"/>
              <a:t>, </a:t>
            </a:r>
            <a:r>
              <a:rPr dirty="0" err="1"/>
              <a:t>smanjuje</a:t>
            </a:r>
            <a:r>
              <a:rPr dirty="0"/>
              <a:t> </a:t>
            </a:r>
            <a:r>
              <a:rPr dirty="0" err="1"/>
              <a:t>prepreke</a:t>
            </a:r>
            <a:r>
              <a:rPr dirty="0"/>
              <a:t> za </a:t>
            </a:r>
            <a:r>
              <a:rPr dirty="0" err="1"/>
              <a:t>traženje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nadopunjuje</a:t>
            </a:r>
            <a:r>
              <a:rPr dirty="0"/>
              <a:t> </a:t>
            </a:r>
            <a:r>
              <a:rPr dirty="0" err="1"/>
              <a:t>tradicionalne</a:t>
            </a:r>
            <a:r>
              <a:rPr dirty="0"/>
              <a:t> </a:t>
            </a:r>
            <a:r>
              <a:rPr dirty="0" err="1"/>
              <a:t>modele</a:t>
            </a:r>
            <a:r>
              <a:rPr dirty="0"/>
              <a:t> rada.</a:t>
            </a:r>
            <a:endParaRPr lang="hr-HR" dirty="0"/>
          </a:p>
          <a:p>
            <a:endParaRPr lang="hr-HR" dirty="0"/>
          </a:p>
          <a:p>
            <a:r>
              <a:rPr lang="hr-HR" dirty="0"/>
              <a:t>Ljudi sve češće traže pomoć online.</a:t>
            </a:r>
            <a:br>
              <a:rPr lang="hr-HR" dirty="0"/>
            </a:br>
            <a:r>
              <a:rPr lang="hr-HR" dirty="0"/>
              <a:t>Ako želimo doći do njih na vrijeme, moramo biti prisutni tamo gdje se već nalaze.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vozilo 002">
            <a:extLst>
              <a:ext uri="{FF2B5EF4-FFF2-40B4-BE49-F238E27FC236}">
                <a16:creationId xmlns:a16="http://schemas.microsoft.com/office/drawing/2014/main" id="{9C35BFAB-8380-DC5F-2BFB-EE17257E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3492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C3429F71-DBEB-32BC-1C6E-4743F1CFDE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3125" y="2935288"/>
            <a:ext cx="7586663" cy="893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  <a:hlinkClick r:id="rId3"/>
              </a:rPr>
              <a:t>www.udruga-let.hr</a:t>
            </a:r>
            <a:b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  <a:hlinkClick r:id="rId4"/>
              </a:rPr>
              <a:t>https://smanjenje-stete.com</a:t>
            </a:r>
            <a:r>
              <a:rPr lang="hr-HR" altLang="sr-Latn-RS" sz="2800" b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GB" altLang="sr-Latn-RS" sz="2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148" name="Picture 5" descr="DSCF0139">
            <a:extLst>
              <a:ext uri="{FF2B5EF4-FFF2-40B4-BE49-F238E27FC236}">
                <a16:creationId xmlns:a16="http://schemas.microsoft.com/office/drawing/2014/main" id="{F8221A8B-3BA8-3AD7-D689-49D592B1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DSCF0227">
            <a:extLst>
              <a:ext uri="{FF2B5EF4-FFF2-40B4-BE49-F238E27FC236}">
                <a16:creationId xmlns:a16="http://schemas.microsoft.com/office/drawing/2014/main" id="{C316C998-7EFB-FA7E-E5C6-0EF2BFB1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9800"/>
            <a:ext cx="25558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>
            <a:extLst>
              <a:ext uri="{FF2B5EF4-FFF2-40B4-BE49-F238E27FC236}">
                <a16:creationId xmlns:a16="http://schemas.microsoft.com/office/drawing/2014/main" id="{46A057EC-7B75-67D9-C8BE-B0E1FB73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309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/>
          </a:p>
        </p:txBody>
      </p:sp>
      <p:pic>
        <p:nvPicPr>
          <p:cNvPr id="6151" name="Picture 11" descr="Angeber">
            <a:extLst>
              <a:ext uri="{FF2B5EF4-FFF2-40B4-BE49-F238E27FC236}">
                <a16:creationId xmlns:a16="http://schemas.microsoft.com/office/drawing/2014/main" id="{32381ED8-4BAA-495C-2CEA-53E3489F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0"/>
            <a:ext cx="18399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letak-iskorak_prema_manja">
            <a:extLst>
              <a:ext uri="{FF2B5EF4-FFF2-40B4-BE49-F238E27FC236}">
                <a16:creationId xmlns:a16="http://schemas.microsoft.com/office/drawing/2014/main" id="{FB3B1EE3-5C81-2993-C57E-91198896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9796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IMG_2270">
            <a:extLst>
              <a:ext uri="{FF2B5EF4-FFF2-40B4-BE49-F238E27FC236}">
                <a16:creationId xmlns:a16="http://schemas.microsoft.com/office/drawing/2014/main" id="{0E617A02-C8C8-136B-F022-B19F6EFD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875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IMG_2299">
            <a:extLst>
              <a:ext uri="{FF2B5EF4-FFF2-40B4-BE49-F238E27FC236}">
                <a16:creationId xmlns:a16="http://schemas.microsoft.com/office/drawing/2014/main" id="{C1F02070-9791-757C-F76A-3C618369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52963"/>
            <a:ext cx="21605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Slika 2">
            <a:extLst>
              <a:ext uri="{FF2B5EF4-FFF2-40B4-BE49-F238E27FC236}">
                <a16:creationId xmlns:a16="http://schemas.microsoft.com/office/drawing/2014/main" id="{9082A244-6F16-FF7C-4D95-1525AB11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986213"/>
            <a:ext cx="248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dirty="0" err="1"/>
              <a:t>Digitalizacija</a:t>
            </a:r>
            <a:r>
              <a:rPr dirty="0"/>
              <a:t> </a:t>
            </a:r>
            <a:r>
              <a:rPr dirty="0" err="1"/>
              <a:t>svakodnevnog</a:t>
            </a:r>
            <a:r>
              <a:rPr dirty="0"/>
              <a:t> </a:t>
            </a:r>
            <a:r>
              <a:rPr dirty="0" err="1"/>
              <a:t>života</a:t>
            </a:r>
            <a:r>
              <a:rPr dirty="0"/>
              <a:t> </a:t>
            </a:r>
            <a:r>
              <a:rPr dirty="0" err="1"/>
              <a:t>mijenja</a:t>
            </a:r>
            <a:r>
              <a:rPr dirty="0"/>
              <a:t> </a:t>
            </a:r>
            <a:r>
              <a:rPr dirty="0" err="1"/>
              <a:t>načine</a:t>
            </a:r>
            <a:r>
              <a:rPr dirty="0"/>
              <a:t> </a:t>
            </a:r>
            <a:r>
              <a:rPr dirty="0" err="1"/>
              <a:t>traženja</a:t>
            </a:r>
            <a:r>
              <a:rPr dirty="0"/>
              <a:t> </a:t>
            </a:r>
            <a:r>
              <a:rPr dirty="0" err="1"/>
              <a:t>informacija</a:t>
            </a:r>
            <a:r>
              <a:rPr dirty="0"/>
              <a:t>, </a:t>
            </a:r>
            <a:r>
              <a:rPr dirty="0" err="1"/>
              <a:t>podrške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hr-HR" dirty="0"/>
              <a:t>pružanja</a:t>
            </a:r>
            <a:r>
              <a:rPr dirty="0"/>
              <a:t> </a:t>
            </a:r>
            <a:r>
              <a:rPr dirty="0" err="1"/>
              <a:t>usluga</a:t>
            </a:r>
            <a:r>
              <a:rPr dirty="0"/>
              <a:t>.</a:t>
            </a:r>
            <a:endParaRPr lang="hr-HR" dirty="0"/>
          </a:p>
          <a:p>
            <a:r>
              <a:rPr lang="hr-HR" b="1" dirty="0"/>
              <a:t>88 % mladih u EU (16–29 godina) aktivno sudjeluje na društvenim mrežama</a:t>
            </a:r>
            <a:r>
              <a:rPr lang="hr-HR" dirty="0"/>
              <a:t> (objavljuje sadržaj, koristi profile, komunicira online), u usporedbi sa 65 % ukupne populacije.</a:t>
            </a:r>
          </a:p>
          <a:p>
            <a:r>
              <a:rPr lang="hr-HR" b="1" dirty="0"/>
              <a:t>36 % adolescenata u Europi navodi da su s prijateljima online gotovo stalno tijekom cijelog dana.</a:t>
            </a:r>
          </a:p>
          <a:p>
            <a:r>
              <a:rPr lang="hr-HR" dirty="0"/>
              <a:t>72 % građana EU koristi internet za traženje zdravstvenih informacija.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Što je digitalni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 err="1"/>
              <a:t>Sustavno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proaktivno</a:t>
            </a:r>
            <a:r>
              <a:rPr dirty="0"/>
              <a:t> </a:t>
            </a:r>
            <a:r>
              <a:rPr dirty="0" err="1"/>
              <a:t>povezivanje</a:t>
            </a:r>
            <a:r>
              <a:rPr dirty="0"/>
              <a:t> s </a:t>
            </a:r>
            <a:r>
              <a:rPr dirty="0" err="1"/>
              <a:t>ciljanim</a:t>
            </a:r>
            <a:r>
              <a:rPr dirty="0"/>
              <a:t> </a:t>
            </a:r>
            <a:r>
              <a:rPr dirty="0" err="1"/>
              <a:t>skupinama</a:t>
            </a:r>
            <a:r>
              <a:rPr dirty="0"/>
              <a:t> </a:t>
            </a:r>
            <a:r>
              <a:rPr dirty="0" err="1"/>
              <a:t>putem</a:t>
            </a:r>
            <a:r>
              <a:rPr dirty="0"/>
              <a:t> </a:t>
            </a:r>
            <a:r>
              <a:rPr dirty="0" err="1"/>
              <a:t>digitalnih</a:t>
            </a:r>
            <a:r>
              <a:rPr dirty="0"/>
              <a:t> </a:t>
            </a:r>
            <a:r>
              <a:rPr dirty="0" err="1"/>
              <a:t>kanala</a:t>
            </a:r>
            <a:r>
              <a:rPr dirty="0"/>
              <a:t> </a:t>
            </a:r>
            <a:r>
              <a:rPr dirty="0" err="1"/>
              <a:t>radi</a:t>
            </a:r>
            <a:r>
              <a:rPr dirty="0"/>
              <a:t> </a:t>
            </a:r>
            <a:r>
              <a:rPr dirty="0" err="1"/>
              <a:t>informiranja</a:t>
            </a:r>
            <a:r>
              <a:rPr dirty="0"/>
              <a:t>, </a:t>
            </a:r>
            <a:r>
              <a:rPr dirty="0" err="1"/>
              <a:t>savjetovanja</a:t>
            </a:r>
            <a:r>
              <a:rPr dirty="0"/>
              <a:t>, </a:t>
            </a:r>
            <a:r>
              <a:rPr dirty="0" err="1"/>
              <a:t>upućivanja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.</a:t>
            </a:r>
            <a:endParaRPr lang="hr-HR" dirty="0"/>
          </a:p>
          <a:p>
            <a:endParaRPr lang="hr-HR" dirty="0"/>
          </a:p>
          <a:p>
            <a:r>
              <a:rPr lang="hr-HR" dirty="0"/>
              <a:t>Digitalni outreach danas se koristi u brojnim područjima prevencije, uključujući prevenciju ovisnosti, promociju mentalnog i seksualnog zdravlja, smanjenje šteta, zaštitu djece i mladih, javnozdravstvene kampanje te uključivanje teško dostupnih i ranjivih skupina u sustave podrške.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Od terenskog do digitalnog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Terenski</a:t>
            </a:r>
            <a:r>
              <a:rPr dirty="0"/>
              <a:t> outreach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digitalni</a:t>
            </a:r>
            <a:r>
              <a:rPr dirty="0"/>
              <a:t> outreach </a:t>
            </a:r>
            <a:r>
              <a:rPr dirty="0" err="1"/>
              <a:t>nisu</a:t>
            </a:r>
            <a:r>
              <a:rPr dirty="0"/>
              <a:t> </a:t>
            </a:r>
            <a:r>
              <a:rPr dirty="0" err="1"/>
              <a:t>konkurenti</a:t>
            </a:r>
            <a:r>
              <a:rPr dirty="0"/>
              <a:t> </a:t>
            </a:r>
            <a:r>
              <a:rPr lang="hr-HR" dirty="0"/>
              <a:t>-</a:t>
            </a:r>
            <a:r>
              <a:rPr dirty="0"/>
              <a:t> oni se </a:t>
            </a:r>
            <a:r>
              <a:rPr dirty="0" err="1"/>
              <a:t>međusobno</a:t>
            </a:r>
            <a:r>
              <a:rPr dirty="0"/>
              <a:t> </a:t>
            </a:r>
            <a:r>
              <a:rPr dirty="0" err="1"/>
              <a:t>nadopunjuju</a:t>
            </a:r>
            <a:r>
              <a:rPr dirty="0"/>
              <a:t>.</a:t>
            </a:r>
            <a:r>
              <a:rPr lang="hr-HR" dirty="0"/>
              <a:t> </a:t>
            </a:r>
            <a:endParaRPr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0989CAD9-103B-42EF-4E04-7452E0541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4233"/>
              </p:ext>
            </p:extLst>
          </p:nvPr>
        </p:nvGraphicFramePr>
        <p:xfrm>
          <a:off x="1249490" y="3724397"/>
          <a:ext cx="6799262" cy="1828800"/>
        </p:xfrm>
        <a:graphic>
          <a:graphicData uri="http://schemas.openxmlformats.org/drawingml/2006/table">
            <a:tbl>
              <a:tblPr/>
              <a:tblGrid>
                <a:gridCol w="3399631">
                  <a:extLst>
                    <a:ext uri="{9D8B030D-6E8A-4147-A177-3AD203B41FA5}">
                      <a16:colId xmlns:a16="http://schemas.microsoft.com/office/drawing/2014/main" val="180943750"/>
                    </a:ext>
                  </a:extLst>
                </a:gridCol>
                <a:gridCol w="3399631">
                  <a:extLst>
                    <a:ext uri="{9D8B030D-6E8A-4147-A177-3AD203B41FA5}">
                      <a16:colId xmlns:a16="http://schemas.microsoft.com/office/drawing/2014/main" val="909279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Terenski outreach: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b="1" dirty="0"/>
                        <a:t>Digitalni outreach: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14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Izravan kontakt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Online kontakt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30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Ograničen lokacijom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Dostupan bilo gdje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6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Više vremena po korisniku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Veći broj korisnika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610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/>
                        <a:t>Vidljivost aktivnosti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dirty="0"/>
                        <a:t>Veća anonimnost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6559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Zašto korisnici traže pomoć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🔒 Anonimnost</a:t>
            </a:r>
          </a:p>
          <a:p>
            <a:pPr marL="0" indent="0" algn="ctr">
              <a:buNone/>
            </a:pPr>
            <a:r>
              <a:rPr lang="hr-HR" dirty="0"/>
              <a:t>⚡ Brzina</a:t>
            </a:r>
          </a:p>
          <a:p>
            <a:pPr marL="0" indent="0" algn="ctr">
              <a:buNone/>
            </a:pPr>
            <a:r>
              <a:rPr lang="hr-HR" dirty="0"/>
              <a:t>📱 Dostupnost</a:t>
            </a:r>
          </a:p>
          <a:p>
            <a:pPr marL="0" indent="0" algn="ctr">
              <a:buNone/>
            </a:pPr>
            <a:r>
              <a:rPr lang="hr-HR" dirty="0"/>
              <a:t>🙈 Manja stigma</a:t>
            </a:r>
          </a:p>
          <a:p>
            <a:pPr marL="0" indent="0" algn="ctr">
              <a:buNone/>
            </a:pPr>
            <a:r>
              <a:rPr lang="hr-HR" dirty="0"/>
              <a:t>💬 Poznato okruženje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Ciljne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Mladi</a:t>
            </a:r>
            <a:endParaRPr dirty="0"/>
          </a:p>
          <a:p>
            <a:r>
              <a:rPr dirty="0" err="1"/>
              <a:t>Osobe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koriste</a:t>
            </a:r>
            <a:r>
              <a:rPr dirty="0"/>
              <a:t> </a:t>
            </a:r>
            <a:r>
              <a:rPr dirty="0" err="1"/>
              <a:t>droge</a:t>
            </a:r>
            <a:endParaRPr dirty="0"/>
          </a:p>
          <a:p>
            <a:r>
              <a:rPr dirty="0" err="1"/>
              <a:t>Osobe</a:t>
            </a:r>
            <a:r>
              <a:rPr dirty="0"/>
              <a:t> s </a:t>
            </a:r>
            <a:r>
              <a:rPr dirty="0" err="1"/>
              <a:t>problematičnim</a:t>
            </a:r>
            <a:r>
              <a:rPr dirty="0"/>
              <a:t> </a:t>
            </a:r>
            <a:r>
              <a:rPr dirty="0" err="1"/>
              <a:t>obrascima</a:t>
            </a:r>
            <a:r>
              <a:rPr dirty="0"/>
              <a:t> </a:t>
            </a:r>
            <a:r>
              <a:rPr dirty="0" err="1"/>
              <a:t>ponašanja</a:t>
            </a:r>
            <a:endParaRPr dirty="0"/>
          </a:p>
          <a:p>
            <a:r>
              <a:rPr dirty="0" err="1"/>
              <a:t>Obitelji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bliske</a:t>
            </a:r>
            <a:r>
              <a:rPr dirty="0"/>
              <a:t> </a:t>
            </a:r>
            <a:r>
              <a:rPr dirty="0" err="1"/>
              <a:t>osobe</a:t>
            </a:r>
            <a:endParaRPr dirty="0"/>
          </a:p>
          <a:p>
            <a:r>
              <a:rPr dirty="0" err="1"/>
              <a:t>Teško</a:t>
            </a:r>
            <a:r>
              <a:rPr dirty="0"/>
              <a:t> </a:t>
            </a:r>
            <a:r>
              <a:rPr dirty="0" err="1"/>
              <a:t>dostupne</a:t>
            </a:r>
            <a:r>
              <a:rPr dirty="0"/>
              <a:t> </a:t>
            </a:r>
            <a:r>
              <a:rPr dirty="0" err="1"/>
              <a:t>skupine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Digitalni kanali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b="1" dirty="0"/>
              <a:t>Društvene mreže</a:t>
            </a:r>
            <a:endParaRPr lang="hr-HR" dirty="0"/>
          </a:p>
          <a:p>
            <a:r>
              <a:rPr lang="hr-HR" dirty="0"/>
              <a:t>Facebook </a:t>
            </a:r>
          </a:p>
          <a:p>
            <a:r>
              <a:rPr lang="hr-HR" dirty="0"/>
              <a:t>Instagram </a:t>
            </a:r>
          </a:p>
          <a:p>
            <a:r>
              <a:rPr lang="hr-HR" dirty="0" err="1"/>
              <a:t>TikTok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dirty="0"/>
              <a:t>Komunikacijski alati</a:t>
            </a:r>
            <a:endParaRPr lang="hr-HR" dirty="0"/>
          </a:p>
          <a:p>
            <a:r>
              <a:rPr lang="hr-HR" dirty="0"/>
              <a:t>WhatsApp </a:t>
            </a:r>
          </a:p>
          <a:p>
            <a:r>
              <a:rPr lang="hr-HR" dirty="0"/>
              <a:t>Viber </a:t>
            </a:r>
          </a:p>
          <a:p>
            <a:r>
              <a:rPr lang="hr-HR" dirty="0"/>
              <a:t>Telegram </a:t>
            </a:r>
          </a:p>
          <a:p>
            <a:pPr marL="0" indent="0">
              <a:buNone/>
            </a:pPr>
            <a:r>
              <a:rPr lang="hr-HR" b="1" dirty="0"/>
              <a:t>Savjetovanje</a:t>
            </a:r>
            <a:endParaRPr lang="hr-HR" dirty="0"/>
          </a:p>
          <a:p>
            <a:r>
              <a:rPr lang="hr-HR" dirty="0"/>
              <a:t>Chat </a:t>
            </a:r>
          </a:p>
          <a:p>
            <a:r>
              <a:rPr lang="hr-HR" dirty="0"/>
              <a:t>E-mail </a:t>
            </a:r>
          </a:p>
          <a:p>
            <a:r>
              <a:rPr lang="hr-HR" dirty="0"/>
              <a:t>Video pozivi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Vrste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Dijeljenje</a:t>
            </a:r>
            <a:r>
              <a:rPr dirty="0"/>
              <a:t> </a:t>
            </a:r>
            <a:r>
              <a:rPr dirty="0" err="1"/>
              <a:t>informacija</a:t>
            </a:r>
            <a:endParaRPr dirty="0"/>
          </a:p>
          <a:p>
            <a:r>
              <a:rPr dirty="0"/>
              <a:t>Online </a:t>
            </a:r>
            <a:r>
              <a:rPr dirty="0" err="1"/>
              <a:t>savjetovanje</a:t>
            </a:r>
            <a:endParaRPr dirty="0"/>
          </a:p>
          <a:p>
            <a:r>
              <a:rPr dirty="0" err="1"/>
              <a:t>Krizna</a:t>
            </a:r>
            <a:r>
              <a:rPr dirty="0"/>
              <a:t> </a:t>
            </a:r>
            <a:r>
              <a:rPr dirty="0" err="1"/>
              <a:t>podrška</a:t>
            </a:r>
            <a:endParaRPr dirty="0"/>
          </a:p>
          <a:p>
            <a:r>
              <a:rPr dirty="0" err="1"/>
              <a:t>Upućivanje</a:t>
            </a:r>
            <a:r>
              <a:rPr dirty="0"/>
              <a:t> u </a:t>
            </a:r>
            <a:r>
              <a:rPr dirty="0" err="1"/>
              <a:t>usluge</a:t>
            </a:r>
            <a:endParaRPr dirty="0"/>
          </a:p>
          <a:p>
            <a:r>
              <a:t>Edukativne</a:t>
            </a:r>
            <a:r>
              <a:rPr dirty="0"/>
              <a:t> </a:t>
            </a:r>
            <a:r>
              <a:rPr dirty="0" err="1"/>
              <a:t>kampanje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704</Words>
  <Application>Microsoft Office PowerPoint</Application>
  <PresentationFormat>Prikaz na zaslonu (4:3)</PresentationFormat>
  <Paragraphs>137</Paragraphs>
  <Slides>25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3" baseType="lpstr">
      <vt:lpstr>Aptos</vt:lpstr>
      <vt:lpstr>Arial</vt:lpstr>
      <vt:lpstr>DM Serif Display</vt:lpstr>
      <vt:lpstr>Garamond</vt:lpstr>
      <vt:lpstr>Inter</vt:lpstr>
      <vt:lpstr>Tahoma</vt:lpstr>
      <vt:lpstr>Twentieth Century</vt:lpstr>
      <vt:lpstr>Organski</vt:lpstr>
      <vt:lpstr>Dosegnuti na vrijeme:</vt:lpstr>
      <vt:lpstr>Ciljevi prezentacije</vt:lpstr>
      <vt:lpstr>Kontekst</vt:lpstr>
      <vt:lpstr>Što je digitalni outreach?</vt:lpstr>
      <vt:lpstr>Od terenskog do digitalnog rada</vt:lpstr>
      <vt:lpstr>Zašto korisnici traže pomoć online?</vt:lpstr>
      <vt:lpstr>Ciljne skupine</vt:lpstr>
      <vt:lpstr>Digitalni kanali</vt:lpstr>
      <vt:lpstr>Vrste aktivnosti</vt:lpstr>
      <vt:lpstr>Prednosti</vt:lpstr>
      <vt:lpstr>Izazovi i ograničenja</vt:lpstr>
      <vt:lpstr>Etička pitanja</vt:lpstr>
      <vt:lpstr>Primjeri dobre prakse</vt:lpstr>
      <vt:lpstr>PowerPoint prezentacija</vt:lpstr>
      <vt:lpstr>Primjeri</vt:lpstr>
      <vt:lpstr>Primjeri</vt:lpstr>
      <vt:lpstr>Primjeri</vt:lpstr>
      <vt:lpstr>Pokazatelji uspješnosti</vt:lpstr>
      <vt:lpstr>Primjer korisničkog puta </vt:lpstr>
      <vt:lpstr>Iskustva iz prakse</vt:lpstr>
      <vt:lpstr>Uloga umjetne inteligencije</vt:lpstr>
      <vt:lpstr>Preporuke za organizacije</vt:lpstr>
      <vt:lpstr>Budućnost digitalnog outreacha</vt:lpstr>
      <vt:lpstr>Ključne poruke</vt:lpstr>
      <vt:lpstr>www.udruga-let.hr https://smanjenje-stete.com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Korisnik</dc:creator>
  <cp:keywords/>
  <dc:description>generated using python-pptx</dc:description>
  <cp:lastModifiedBy>Udruga LET</cp:lastModifiedBy>
  <cp:revision>3</cp:revision>
  <dcterms:created xsi:type="dcterms:W3CDTF">2013-01-27T09:14:16Z</dcterms:created>
  <dcterms:modified xsi:type="dcterms:W3CDTF">2026-06-15T14:19:03Z</dcterms:modified>
  <cp:category/>
</cp:coreProperties>
</file>