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81" r:id="rId6"/>
    <p:sldId id="261" r:id="rId7"/>
    <p:sldId id="262" r:id="rId8"/>
    <p:sldId id="264" r:id="rId9"/>
    <p:sldId id="265" r:id="rId10"/>
    <p:sldId id="266" r:id="rId11"/>
    <p:sldId id="267" r:id="rId12"/>
    <p:sldId id="282" r:id="rId13"/>
    <p:sldId id="283" r:id="rId14"/>
    <p:sldId id="284" r:id="rId15"/>
    <p:sldId id="285" r:id="rId16"/>
    <p:sldId id="286" r:id="rId17"/>
    <p:sldId id="271" r:id="rId18"/>
    <p:sldId id="272" r:id="rId19"/>
    <p:sldId id="273" r:id="rId20"/>
    <p:sldId id="274" r:id="rId21"/>
    <p:sldId id="280" r:id="rId22"/>
  </p:sldIdLst>
  <p:sldSz cx="9144000" cy="6858000" type="screen4x3"/>
  <p:notesSz cx="6735763" cy="9866313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hqz80oGowtOnGwfl1OUUQ1RJ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CEE9AC-9EF5-4257-8E04-1456B3D04855}">
  <a:tblStyle styleId="{D9CEE9AC-9EF5-4257-8E04-1456B3D0485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7E7"/>
          </a:solidFill>
        </a:fill>
      </a:tcStyle>
    </a:wholeTbl>
    <a:band1H>
      <a:tcTxStyle/>
      <a:tcStyle>
        <a:tcBdr/>
        <a:fill>
          <a:solidFill>
            <a:srgbClr val="D7E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E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6A412032-2AAE-A1F8-CA3C-AFA6E26A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5A3D9A35-4D5A-522A-81AE-4D008552F7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9285A675-71F8-5FBD-C519-B4772C116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>
            <a:extLst>
              <a:ext uri="{FF2B5EF4-FFF2-40B4-BE49-F238E27FC236}">
                <a16:creationId xmlns:a16="http://schemas.microsoft.com/office/drawing/2014/main" id="{BD13D704-9D32-FDA3-B9B2-2FB736B14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>
            <a:extLst>
              <a:ext uri="{FF2B5EF4-FFF2-40B4-BE49-F238E27FC236}">
                <a16:creationId xmlns:a16="http://schemas.microsoft.com/office/drawing/2014/main" id="{45DCB1AA-1094-AF19-5360-1018D005FA2B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6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958343A6-DA1A-ED05-DD07-E23735B0A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7BA09F85-D422-C6FB-98D5-E5BC8B97D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6DC15B7E-7BC2-E8A3-C468-81B5304B8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>
            <a:extLst>
              <a:ext uri="{FF2B5EF4-FFF2-40B4-BE49-F238E27FC236}">
                <a16:creationId xmlns:a16="http://schemas.microsoft.com/office/drawing/2014/main" id="{44E360CE-239D-38EC-05F5-9D4085FB12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>
            <a:extLst>
              <a:ext uri="{FF2B5EF4-FFF2-40B4-BE49-F238E27FC236}">
                <a16:creationId xmlns:a16="http://schemas.microsoft.com/office/drawing/2014/main" id="{21FD161D-BD4B-B8DD-BEE0-863910380C11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1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1D1B714D-56F0-175A-EF4A-CA0AE2C6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694E2AA5-F6D9-BF3E-963D-462FAEF66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8E81D123-44C7-F468-B734-66A61A6A27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>
            <a:extLst>
              <a:ext uri="{FF2B5EF4-FFF2-40B4-BE49-F238E27FC236}">
                <a16:creationId xmlns:a16="http://schemas.microsoft.com/office/drawing/2014/main" id="{81E319BC-DAC8-FA9C-6A94-A5C441A1D6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>
            <a:extLst>
              <a:ext uri="{FF2B5EF4-FFF2-40B4-BE49-F238E27FC236}">
                <a16:creationId xmlns:a16="http://schemas.microsoft.com/office/drawing/2014/main" id="{BCB25C9B-7644-84AE-3E29-5A7B87FCFA1B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17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19CA6008-7698-1793-3823-95CE28DC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47670C4C-D1F6-9DF3-3F7F-5D82910AE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380A5211-0138-8C7B-83E4-F8466BA5FC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>
            <a:extLst>
              <a:ext uri="{FF2B5EF4-FFF2-40B4-BE49-F238E27FC236}">
                <a16:creationId xmlns:a16="http://schemas.microsoft.com/office/drawing/2014/main" id="{5C14063D-C2C5-9595-7629-7DB3B8B9EB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>
            <a:extLst>
              <a:ext uri="{FF2B5EF4-FFF2-40B4-BE49-F238E27FC236}">
                <a16:creationId xmlns:a16="http://schemas.microsoft.com/office/drawing/2014/main" id="{44D567CD-3FBD-E7DB-B3CE-93CF27960BCF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83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BE9E6575-4425-316C-D2FB-5325A679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>
            <a:extLst>
              <a:ext uri="{FF2B5EF4-FFF2-40B4-BE49-F238E27FC236}">
                <a16:creationId xmlns:a16="http://schemas.microsoft.com/office/drawing/2014/main" id="{D6046F9B-FB9C-AE7C-83AA-764990DB6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>
            <a:extLst>
              <a:ext uri="{FF2B5EF4-FFF2-40B4-BE49-F238E27FC236}">
                <a16:creationId xmlns:a16="http://schemas.microsoft.com/office/drawing/2014/main" id="{526A1BA4-2FC9-54BB-D998-CD858F838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>
            <a:extLst>
              <a:ext uri="{FF2B5EF4-FFF2-40B4-BE49-F238E27FC236}">
                <a16:creationId xmlns:a16="http://schemas.microsoft.com/office/drawing/2014/main" id="{C2D2028E-A779-14F9-E3E8-FC56BB44CA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>
            <a:extLst>
              <a:ext uri="{FF2B5EF4-FFF2-40B4-BE49-F238E27FC236}">
                <a16:creationId xmlns:a16="http://schemas.microsoft.com/office/drawing/2014/main" id="{229A030F-C467-9C55-B4CF-F41826100194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57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" name="Google Shape;340;p24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8" name="Google Shape;308;p2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33EB5CA-4411-1126-F535-B869D675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fe3ad406d_0_0:notes">
            <a:extLst>
              <a:ext uri="{FF2B5EF4-FFF2-40B4-BE49-F238E27FC236}">
                <a16:creationId xmlns:a16="http://schemas.microsoft.com/office/drawing/2014/main" id="{88F7889A-6EDB-0A00-8419-CC67846643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g34fe3ad406d_0_0:notes">
            <a:extLst>
              <a:ext uri="{FF2B5EF4-FFF2-40B4-BE49-F238E27FC236}">
                <a16:creationId xmlns:a16="http://schemas.microsoft.com/office/drawing/2014/main" id="{3D208E7A-87C0-124D-DE86-E8CDC39D1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4fe3ad406d_0_0:notes">
            <a:extLst>
              <a:ext uri="{FF2B5EF4-FFF2-40B4-BE49-F238E27FC236}">
                <a16:creationId xmlns:a16="http://schemas.microsoft.com/office/drawing/2014/main" id="{02223C4F-EC3E-0510-0B54-07B265ACE9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4fe3ad406d_0_0:notes">
            <a:extLst>
              <a:ext uri="{FF2B5EF4-FFF2-40B4-BE49-F238E27FC236}">
                <a16:creationId xmlns:a16="http://schemas.microsoft.com/office/drawing/2014/main" id="{1FB917B2-2D79-83C9-BBEF-2BA4B30D0937}"/>
              </a:ext>
            </a:extLst>
          </p:cNvPr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33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6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7" descr="unternehmen_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3938" y="142875"/>
            <a:ext cx="2841625" cy="2349500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8" name="Google Shape;28;p2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6EC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D6EC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9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4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4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4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7EECD"/>
          </a:solidFill>
          <a:ln>
            <a:noFill/>
          </a:ln>
        </p:spPr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E5B6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25" descr="unternehmen_01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40650" y="0"/>
            <a:ext cx="1403350" cy="1268413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hyperlink" Target="mailto:let@udruga-let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manjenje-stete.com/" TargetMode="External"/><Relationship Id="rId5" Type="http://schemas.openxmlformats.org/officeDocument/2006/relationships/hyperlink" Target="http://www.udruga-let.hr/" TargetMode="External"/><Relationship Id="rId4" Type="http://schemas.openxmlformats.org/officeDocument/2006/relationships/hyperlink" Target="http://www.samohran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samohran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842327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Trebuchet MS" panose="020B0603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Trebuchet MS" panose="020B0603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Trebuchet MS" panose="020B0603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Trebuchet MS" panose="020B0603020202020204" pitchFamily="34" charset="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03237" y="1052736"/>
            <a:ext cx="81375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Kvaliteta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života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 jednoroditeljskih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obitelji</a:t>
            </a: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-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rezultati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istraživanja</a:t>
            </a: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569280" y="5206590"/>
            <a:ext cx="29876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Iva Jovović, dipl.soc.rad.</a:t>
            </a: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0"/>
            <a:ext cx="5651500" cy="209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900" y="3248025"/>
            <a:ext cx="23812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10"/>
          <p:cNvGraphicFramePr/>
          <p:nvPr>
            <p:extLst>
              <p:ext uri="{D42A27DB-BD31-4B8C-83A1-F6EECF244321}">
                <p14:modId xmlns:p14="http://schemas.microsoft.com/office/powerpoint/2010/main" val="3961732732"/>
              </p:ext>
            </p:extLst>
          </p:nvPr>
        </p:nvGraphicFramePr>
        <p:xfrm>
          <a:off x="560235" y="2593060"/>
          <a:ext cx="7960950" cy="2514600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Kolika je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uključenost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drugog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roditelja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u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skrb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djetetu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djeci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)?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je 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više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od 50%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6,9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 je otprilike 30-50%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13,8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11,0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</a:t>
                      </a: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je </a:t>
                      </a:r>
                      <a:r>
                        <a:rPr lang="en-GB" sz="2000" b="1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otprilike</a:t>
                      </a: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20-30%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8,7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13,1</a:t>
                      </a:r>
                      <a:endPara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 je otprilike 10-20%</a:t>
                      </a:r>
                      <a:endPara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15,9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11,0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Uključen je manje od 10%</a:t>
                      </a:r>
                      <a:endPara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23,2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22,1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Nije uopće uključen</a:t>
                      </a:r>
                      <a:endParaRPr sz="2000" b="1" i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29,7</a:t>
                      </a:r>
                      <a:endPara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35,9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(2021.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2024.):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/>
          <p:cNvGraphicFramePr/>
          <p:nvPr>
            <p:extLst>
              <p:ext uri="{D42A27DB-BD31-4B8C-83A1-F6EECF244321}">
                <p14:modId xmlns:p14="http://schemas.microsoft.com/office/powerpoint/2010/main" val="3923630029"/>
              </p:ext>
            </p:extLst>
          </p:nvPr>
        </p:nvGraphicFramePr>
        <p:xfrm>
          <a:off x="591525" y="2048803"/>
          <a:ext cx="7960950" cy="374332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Tko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još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sudjeluje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u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brizi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za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dijete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djecu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)? Ako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su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djeca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starija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odgovorite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kako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je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bilo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dok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su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bila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mala.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Nitko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36,7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Moji roditelji (jedan ili oba)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39,9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34,9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Neki drugi član moje obitelji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7,2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11,1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Roditelji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oca/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roditelji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majke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mojeg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djeteta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11,4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8,9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Neki 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drugi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član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obitelji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oca-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majke</a:t>
                      </a: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mog </a:t>
                      </a:r>
                      <a:r>
                        <a:rPr lang="en-GB" sz="2000" b="0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djeteta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3,0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2,2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Novi partner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Nešto drugo</a:t>
                      </a: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1,8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B2BB7855-AE88-F35C-499F-819B4CAF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>
            <a:extLst>
              <a:ext uri="{FF2B5EF4-FFF2-40B4-BE49-F238E27FC236}">
                <a16:creationId xmlns:a16="http://schemas.microsoft.com/office/drawing/2014/main" id="{35E794A9-E05D-3262-FFAE-72E223F3BD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>
            <a:extLst>
              <a:ext uri="{FF2B5EF4-FFF2-40B4-BE49-F238E27FC236}">
                <a16:creationId xmlns:a16="http://schemas.microsoft.com/office/drawing/2014/main" id="{EA854F6B-AB1F-9AC8-F051-AFCE5121FE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>
            <a:extLst>
              <a:ext uri="{FF2B5EF4-FFF2-40B4-BE49-F238E27FC236}">
                <a16:creationId xmlns:a16="http://schemas.microsoft.com/office/drawing/2014/main" id="{CD66D04E-9AF3-5023-8C97-D51E713177FD}"/>
              </a:ext>
            </a:extLst>
          </p:cNvPr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>
            <a:extLst>
              <a:ext uri="{FF2B5EF4-FFF2-40B4-BE49-F238E27FC236}">
                <a16:creationId xmlns:a16="http://schemas.microsoft.com/office/drawing/2014/main" id="{BB819CDD-D2BE-DDE7-7163-70763F93DF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>
            <a:extLst>
              <a:ext uri="{FF2B5EF4-FFF2-40B4-BE49-F238E27FC236}">
                <a16:creationId xmlns:a16="http://schemas.microsoft.com/office/drawing/2014/main" id="{38D6B92B-30F3-F511-05A9-472BB2278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574731"/>
              </p:ext>
            </p:extLst>
          </p:nvPr>
        </p:nvGraphicFramePr>
        <p:xfrm>
          <a:off x="591525" y="2355392"/>
          <a:ext cx="7960950" cy="25050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Procijenite kako Vam je odgajati djecu u usporedbi s odgojem djece u obitelji s oba roditelja.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Puno teže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Teže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Jednako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Lakše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Puno lakše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0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6B622BE0-0A36-C68C-1A45-D4BA9BF0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>
            <a:extLst>
              <a:ext uri="{FF2B5EF4-FFF2-40B4-BE49-F238E27FC236}">
                <a16:creationId xmlns:a16="http://schemas.microsoft.com/office/drawing/2014/main" id="{ED840208-B49C-3182-43C9-B3A9C2988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>
            <a:extLst>
              <a:ext uri="{FF2B5EF4-FFF2-40B4-BE49-F238E27FC236}">
                <a16:creationId xmlns:a16="http://schemas.microsoft.com/office/drawing/2014/main" id="{EA3D7A0B-37CE-B9AC-4172-487C425306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>
            <a:extLst>
              <a:ext uri="{FF2B5EF4-FFF2-40B4-BE49-F238E27FC236}">
                <a16:creationId xmlns:a16="http://schemas.microsoft.com/office/drawing/2014/main" id="{BE22E61E-A9A7-C303-F308-6073B66F9402}"/>
              </a:ext>
            </a:extLst>
          </p:cNvPr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>
            <a:extLst>
              <a:ext uri="{FF2B5EF4-FFF2-40B4-BE49-F238E27FC236}">
                <a16:creationId xmlns:a16="http://schemas.microsoft.com/office/drawing/2014/main" id="{3043BF3D-75F7-16D7-0374-F656069E09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>
            <a:extLst>
              <a:ext uri="{FF2B5EF4-FFF2-40B4-BE49-F238E27FC236}">
                <a16:creationId xmlns:a16="http://schemas.microsoft.com/office/drawing/2014/main" id="{3CE0C45E-8C40-2EC8-EED9-A7E708D70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900213"/>
              </p:ext>
            </p:extLst>
          </p:nvPr>
        </p:nvGraphicFramePr>
        <p:xfrm>
          <a:off x="591525" y="2355392"/>
          <a:ext cx="7960950" cy="25050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Uloga roditelja u </a:t>
                      </a:r>
                      <a:r>
                        <a:rPr lang="hr-HR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jednoroditeljskoj</a:t>
                      </a: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obitelji se ponekad čini stresnom i teškom.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Uopće se ne slažem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slažem se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Niti se slažem, niti se ne slažem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Slažem se 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potpunosti se slažem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3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5E990D44-FA21-ADB8-EF8B-2020E8DB3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>
            <a:extLst>
              <a:ext uri="{FF2B5EF4-FFF2-40B4-BE49-F238E27FC236}">
                <a16:creationId xmlns:a16="http://schemas.microsoft.com/office/drawing/2014/main" id="{1B518EF0-4AD9-CA7A-DB12-FAB7015513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>
            <a:extLst>
              <a:ext uri="{FF2B5EF4-FFF2-40B4-BE49-F238E27FC236}">
                <a16:creationId xmlns:a16="http://schemas.microsoft.com/office/drawing/2014/main" id="{04E9A98E-246E-9FC1-F7A5-D45FACA362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>
            <a:extLst>
              <a:ext uri="{FF2B5EF4-FFF2-40B4-BE49-F238E27FC236}">
                <a16:creationId xmlns:a16="http://schemas.microsoft.com/office/drawing/2014/main" id="{D8ACDC28-7DD7-B9A1-6C65-4324420BE403}"/>
              </a:ext>
            </a:extLst>
          </p:cNvPr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>
            <a:extLst>
              <a:ext uri="{FF2B5EF4-FFF2-40B4-BE49-F238E27FC236}">
                <a16:creationId xmlns:a16="http://schemas.microsoft.com/office/drawing/2014/main" id="{46CEE3B4-1628-7D35-7BE3-219B0BE45D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>
            <a:extLst>
              <a:ext uri="{FF2B5EF4-FFF2-40B4-BE49-F238E27FC236}">
                <a16:creationId xmlns:a16="http://schemas.microsoft.com/office/drawing/2014/main" id="{22FB6D05-ECF7-4AD3-30BF-799698D14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574850"/>
              </p:ext>
            </p:extLst>
          </p:nvPr>
        </p:nvGraphicFramePr>
        <p:xfrm>
          <a:off x="591525" y="2355392"/>
          <a:ext cx="7960950" cy="25050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Ponekad mi se čini da ne uspijevam ispuniti sva svoja zaduženja kao roditelj.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Uopće se ne slažem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slažem se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Niti se slažem, niti se ne slažem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Slažem se 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potpunosti se slažem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33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33EE8121-4BC0-08A3-AFB5-C2B4624C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>
            <a:extLst>
              <a:ext uri="{FF2B5EF4-FFF2-40B4-BE49-F238E27FC236}">
                <a16:creationId xmlns:a16="http://schemas.microsoft.com/office/drawing/2014/main" id="{9B18C7BE-1C6A-CE09-EAC9-C5146E8330A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>
            <a:extLst>
              <a:ext uri="{FF2B5EF4-FFF2-40B4-BE49-F238E27FC236}">
                <a16:creationId xmlns:a16="http://schemas.microsoft.com/office/drawing/2014/main" id="{C68F5B4E-BB8C-F812-331C-AD04B8ADCD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>
            <a:extLst>
              <a:ext uri="{FF2B5EF4-FFF2-40B4-BE49-F238E27FC236}">
                <a16:creationId xmlns:a16="http://schemas.microsoft.com/office/drawing/2014/main" id="{80CA06A8-91A1-677C-3341-054CB20A6784}"/>
              </a:ext>
            </a:extLst>
          </p:cNvPr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>
            <a:extLst>
              <a:ext uri="{FF2B5EF4-FFF2-40B4-BE49-F238E27FC236}">
                <a16:creationId xmlns:a16="http://schemas.microsoft.com/office/drawing/2014/main" id="{6DE26E63-9F38-A974-83FC-E108253294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>
            <a:extLst>
              <a:ext uri="{FF2B5EF4-FFF2-40B4-BE49-F238E27FC236}">
                <a16:creationId xmlns:a16="http://schemas.microsoft.com/office/drawing/2014/main" id="{E8EFFA93-81F8-FEFF-C868-C6B0FC38C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167486"/>
              </p:ext>
            </p:extLst>
          </p:nvPr>
        </p:nvGraphicFramePr>
        <p:xfrm>
          <a:off x="591525" y="2355392"/>
          <a:ext cx="7960950" cy="22002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Ponekad mi je teško uskladiti obiteljske i poslovne obveze.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Uopće se ne slažem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slažem se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Niti se slažem, niti se ne slažem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Slažem se 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potpunosti se slažem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5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E383EFE9-F2C2-2609-FCF1-027190108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>
            <a:extLst>
              <a:ext uri="{FF2B5EF4-FFF2-40B4-BE49-F238E27FC236}">
                <a16:creationId xmlns:a16="http://schemas.microsoft.com/office/drawing/2014/main" id="{98E5A1F1-4598-318B-7A19-DB8AF272417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748" y="12069304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pic>
        <p:nvPicPr>
          <p:cNvPr id="221" name="Google Shape;221;p11">
            <a:extLst>
              <a:ext uri="{FF2B5EF4-FFF2-40B4-BE49-F238E27FC236}">
                <a16:creationId xmlns:a16="http://schemas.microsoft.com/office/drawing/2014/main" id="{A9A54F14-20E7-91F2-2468-7054A37359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748" y="18591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>
            <a:extLst>
              <a:ext uri="{FF2B5EF4-FFF2-40B4-BE49-F238E27FC236}">
                <a16:creationId xmlns:a16="http://schemas.microsoft.com/office/drawing/2014/main" id="{071AA908-B233-84A6-7F6F-9FB7A2F15AB6}"/>
              </a:ext>
            </a:extLst>
          </p:cNvPr>
          <p:cNvSpPr txBox="1"/>
          <p:nvPr/>
        </p:nvSpPr>
        <p:spPr>
          <a:xfrm>
            <a:off x="395536" y="774242"/>
            <a:ext cx="68564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>
            <a:extLst>
              <a:ext uri="{FF2B5EF4-FFF2-40B4-BE49-F238E27FC236}">
                <a16:creationId xmlns:a16="http://schemas.microsoft.com/office/drawing/2014/main" id="{1A5608AF-D487-E4A3-75C8-61F3A37B8C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" y="5828842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1">
            <a:extLst>
              <a:ext uri="{FF2B5EF4-FFF2-40B4-BE49-F238E27FC236}">
                <a16:creationId xmlns:a16="http://schemas.microsoft.com/office/drawing/2014/main" id="{62AAC894-918D-121B-7DA4-BF454D9AB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623303"/>
              </p:ext>
            </p:extLst>
          </p:nvPr>
        </p:nvGraphicFramePr>
        <p:xfrm>
          <a:off x="591525" y="2355392"/>
          <a:ext cx="7960950" cy="22002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mogu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djeci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priuštiti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treba</a:t>
                      </a:r>
                      <a:r>
                        <a:rPr lang="it-IT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Uopće se ne slažem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slažem se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Niti se slažem, niti se ne slažem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Slažem se 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potpunosti se slažem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6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 txBox="1"/>
          <p:nvPr/>
        </p:nvSpPr>
        <p:spPr>
          <a:xfrm>
            <a:off x="225189" y="1997839"/>
            <a:ext cx="685641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Rezultati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pokazuju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70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doživljava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svoju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ulogu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jedinog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uzdržavatelja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iznimno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stresnom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teškom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osjećaju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kako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imaju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mogućnost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opuštenijeg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načina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života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teško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uskladiti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obiteljske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poslovne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obaveze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dok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svaki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četvrti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osjeća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okoline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Ono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možemo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detektirati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lošije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aspekte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kvalitete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života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jesu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niži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ekonomski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status,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nedostatna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uključenost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drugog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izrazito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slaba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drugog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 txBox="1"/>
          <p:nvPr/>
        </p:nvSpPr>
        <p:spPr>
          <a:xfrm>
            <a:off x="484189" y="2132856"/>
            <a:ext cx="685641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Čak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53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tvrdi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mogućnosti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djeci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priuštiti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ono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smatraju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potrebnim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za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njihovo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kvalitetno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zdravo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odrastanje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Usporedbe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radi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takvih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2021.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bilo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značajno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odnosno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39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Uspoređujući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rezultate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onima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provedeni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2021., da se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zaključiti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kako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objektivni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uvjeti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života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jednoroditeljskim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postali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teži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sve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više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prepušteni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sebi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395289" y="2168923"/>
            <a:ext cx="685641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Niska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formalna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dobivaju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od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institucija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organizacija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civilnog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društva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tek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neznatan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broj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koji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doista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koriste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socijalne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usluge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pravnu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pomoć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Treba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istaknuti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veliki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njih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ističe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za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istima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potrebe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no taj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podatak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treba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uzeti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oprezom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obzirom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se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potreba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lakše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uviđa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kada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pojedinac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dobije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informaciju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ili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što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mu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institucije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mogu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omogućiti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Zbog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toga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potrebno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kontinuirano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pružati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informacije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omogućiti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materijalnu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psihosocijalnu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pravnu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pomoć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graditi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multisektorski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pristup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rješavanju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ovog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kompleksnog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problema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468313" y="115888"/>
            <a:ext cx="685641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osnovana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2002.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godine</a:t>
            </a: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hr-H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glavnih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programa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rada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ZA_VAN-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vanjski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rad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ZA_JEDNO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namijenjeni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jednoroditeljskim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obiteljima</a:t>
            </a: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ZA_MISLI-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rad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mladima</a:t>
            </a:r>
            <a:endParaRPr lang="hr-H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Horizontalni:</a:t>
            </a:r>
            <a:endParaRPr sz="2000" b="0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ZA_PRAVO-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promjene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zakonodavstva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zaštita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ljudskih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prava</a:t>
            </a: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ZA_LET-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izgradnja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kapaciteta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LET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civilnog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društva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socijalno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ugovaranje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pomoć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registraciji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8" y="5761038"/>
            <a:ext cx="23812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8" descr="Narancasta rib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439" y="0"/>
            <a:ext cx="80821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4"/>
          <p:cNvSpPr txBox="1"/>
          <p:nvPr/>
        </p:nvSpPr>
        <p:spPr>
          <a:xfrm>
            <a:off x="215900" y="404813"/>
            <a:ext cx="8712200" cy="821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600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www.samohrani.com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www.udruga-let.hr</a:t>
            </a: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https://smanjenje-stete.com</a:t>
            </a: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let@udruga-let.hr</a:t>
            </a: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FB: @Udruga LET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YouTube: </a:t>
            </a:r>
            <a:r>
              <a:rPr lang="en-GB" sz="1600" b="1" i="0" dirty="0">
                <a:solidFill>
                  <a:srgbClr val="13131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@</a:t>
            </a:r>
            <a:r>
              <a:rPr lang="en-GB" sz="1600" i="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udrugalet862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X: @LetUdruga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Bsky</a:t>
            </a: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@udrugalet.bsky.social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Instagram: </a:t>
            </a:r>
            <a:r>
              <a:rPr lang="en-GB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udruga_let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TikTok: @udrugalet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6337300" y="5630863"/>
            <a:ext cx="2679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#Za_jedno </a:t>
            </a:r>
            <a:endParaRPr sz="16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#ObiteljJeObitelj</a:t>
            </a:r>
            <a:endParaRPr sz="16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#FamilyIsFamily</a:t>
            </a:r>
            <a:endParaRPr sz="1600" b="1" dirty="0"/>
          </a:p>
        </p:txBody>
      </p:sp>
      <p:pic>
        <p:nvPicPr>
          <p:cNvPr id="2" name="Google Shape;286;p17">
            <a:extLst>
              <a:ext uri="{FF2B5EF4-FFF2-40B4-BE49-F238E27FC236}">
                <a16:creationId xmlns:a16="http://schemas.microsoft.com/office/drawing/2014/main" id="{A4476495-B0A1-9CD1-DC3E-D0CA46B5D33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29500" y="0"/>
            <a:ext cx="1714500" cy="171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571500" y="2333541"/>
            <a:ext cx="68580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1.Direktna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pomoć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korisnicima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savjetovalište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radionice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pravna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pomoć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publikacije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Rad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stručnom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zajednicom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stručni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skupovi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publikacije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radionice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seminari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analiza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zakonodavstva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izrada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smjernica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3.Rad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širom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zajednicom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medijska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kampanja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osvještavanje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javnosti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hr-H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www.samohrani.com</a:t>
            </a: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4708"/>
            <a:ext cx="2130425" cy="88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 txBox="1"/>
          <p:nvPr/>
        </p:nvSpPr>
        <p:spPr>
          <a:xfrm>
            <a:off x="1258888" y="390525"/>
            <a:ext cx="54737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Problemi jednoroditeljskih obitelji</a:t>
            </a:r>
            <a:endParaRPr/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/>
        </p:nvSpPr>
        <p:spPr>
          <a:xfrm>
            <a:off x="215106" y="1709738"/>
            <a:ext cx="7561263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Financijski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niska primanja,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uzdržavanje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naplata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uzdržavanja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Pravni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česta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promjena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zakonodavstva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Obiteljski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porezne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reforme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reforme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zakonodavstva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vezanog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socijalnu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skrb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Stigma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Emotivni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prihvaćanje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novih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uloga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odgovornosti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ponovno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preispitivanje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odnosa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širom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prijateljima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transformacija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odnosa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bivšim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supružnikom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razrješenje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prihvaćanje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gubitka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drugog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r</a:t>
            </a: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oditeljski </a:t>
            </a:r>
            <a:r>
              <a:rPr lang="hr-HR" sz="20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hr-HR" sz="20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Organizacijski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sve što inače rade dva roditelja- radi jedan,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skrb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djeci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nekoliko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sati</a:t>
            </a: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FE8152F5-30C1-365C-2791-7457DF3D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fe3ad406d_0_0">
            <a:extLst>
              <a:ext uri="{FF2B5EF4-FFF2-40B4-BE49-F238E27FC236}">
                <a16:creationId xmlns:a16="http://schemas.microsoft.com/office/drawing/2014/main" id="{DB89653A-3793-F3BE-3FC2-1B9E345B14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9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40" name="Google Shape;140;g34fe3ad406d_0_0">
            <a:extLst>
              <a:ext uri="{FF2B5EF4-FFF2-40B4-BE49-F238E27FC236}">
                <a16:creationId xmlns:a16="http://schemas.microsoft.com/office/drawing/2014/main" id="{C2132B91-DB46-6E37-FC12-EA160A6121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4fe3ad406d_0_0">
            <a:extLst>
              <a:ext uri="{FF2B5EF4-FFF2-40B4-BE49-F238E27FC236}">
                <a16:creationId xmlns:a16="http://schemas.microsoft.com/office/drawing/2014/main" id="{1B778027-D67E-64E2-0F99-C2CFA1E23D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470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56D9659-2C4F-D8DC-601C-F853661FEBD4}"/>
              </a:ext>
            </a:extLst>
          </p:cNvPr>
          <p:cNvSpPr txBox="1"/>
          <p:nvPr/>
        </p:nvSpPr>
        <p:spPr>
          <a:xfrm>
            <a:off x="953730" y="1846157"/>
            <a:ext cx="7443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Prema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statističkim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podacima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zadnjega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popisa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stanovištva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2021.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godine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u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Hrvatskoj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trenutno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živi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hr-HR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218 198 jednoroditeljskih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od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kojih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čak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82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čine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samohrane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majke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djecom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Udio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jednoroditeljskih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ukupnom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broju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u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porastu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2001.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godini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iznosio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od 15,16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 do 2024.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godine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narastao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gotovo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</a:t>
            </a:r>
            <a:r>
              <a:rPr lang="en-GB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posto</a:t>
            </a:r>
            <a:r>
              <a:rPr lang="en-GB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GB" sz="2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47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(2021.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2024.):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395288" y="1766550"/>
            <a:ext cx="8353424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Udruga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LET je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provela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2021.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financijsku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SDUDM-a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ponovila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2024.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kvaliteti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života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jednoroditeljskih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obitelji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Hrvatskoj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uz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podršku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HENDAL-a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STUDENCA). </a:t>
            </a:r>
            <a:endParaRPr lang="hr-H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Autori: Jovović, Opačić, Radat i </a:t>
            </a:r>
            <a:r>
              <a:rPr lang="hr-HR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Majstorić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166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samohranih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roditelja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sudjelovalo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2021., a 180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ispitanika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provedenom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2024. 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istraživanja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provedena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online.</a:t>
            </a: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Trenutno se prikupljaju odgovori za treće istraživanje o kvaliteti života jednoroditeljskih obitelji.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(2021.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2024.):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6"/>
          <p:cNvGraphicFramePr/>
          <p:nvPr>
            <p:extLst>
              <p:ext uri="{D42A27DB-BD31-4B8C-83A1-F6EECF244321}">
                <p14:modId xmlns:p14="http://schemas.microsoft.com/office/powerpoint/2010/main" val="886741220"/>
              </p:ext>
            </p:extLst>
          </p:nvPr>
        </p:nvGraphicFramePr>
        <p:xfrm>
          <a:off x="571500" y="3130550"/>
          <a:ext cx="7960950" cy="942975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ispitanika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166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180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(2021.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2024.):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8"/>
          <p:cNvGraphicFramePr/>
          <p:nvPr>
            <p:extLst>
              <p:ext uri="{D42A27DB-BD31-4B8C-83A1-F6EECF244321}">
                <p14:modId xmlns:p14="http://schemas.microsoft.com/office/powerpoint/2010/main" val="1652444038"/>
              </p:ext>
            </p:extLst>
          </p:nvPr>
        </p:nvGraphicFramePr>
        <p:xfrm>
          <a:off x="536962" y="2196232"/>
          <a:ext cx="7960950" cy="2495550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Molim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Vas da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označite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Vaš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obiteljski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status: 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Živim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s 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djetetom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2000" b="1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djecom</a:t>
                      </a:r>
                      <a:r>
                        <a:rPr lang="en-GB" sz="20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2000" b="1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78,3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74,4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Živim s roditeljima (bakom, djedom svoje djece)</a:t>
                      </a: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14,5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16,7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Živim s partnerom-partnericom koja nije roditelj moje djece</a:t>
                      </a: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Živim</a:t>
                      </a:r>
                      <a:r>
                        <a:rPr lang="en-GB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GB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nekim</a:t>
                      </a:r>
                      <a:r>
                        <a:rPr lang="en-GB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drugim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ftr" idx="11"/>
          </p:nvPr>
        </p:nvSpPr>
        <p:spPr>
          <a:xfrm>
            <a:off x="571500" y="12045950"/>
            <a:ext cx="12561888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4763"/>
            <a:ext cx="1714500" cy="17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395288" y="750888"/>
            <a:ext cx="68564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(2021. i 2024.):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05488"/>
            <a:ext cx="2130425" cy="884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Google Shape;202;p9"/>
          <p:cNvGraphicFramePr/>
          <p:nvPr>
            <p:extLst>
              <p:ext uri="{D42A27DB-BD31-4B8C-83A1-F6EECF244321}">
                <p14:modId xmlns:p14="http://schemas.microsoft.com/office/powerpoint/2010/main" val="4141990022"/>
              </p:ext>
            </p:extLst>
          </p:nvPr>
        </p:nvGraphicFramePr>
        <p:xfrm>
          <a:off x="571501" y="1916832"/>
          <a:ext cx="7926412" cy="3429000"/>
        </p:xfrm>
        <a:graphic>
          <a:graphicData uri="http://schemas.openxmlformats.org/drawingml/2006/table">
            <a:tbl>
              <a:tblPr>
                <a:noFill/>
                <a:tableStyleId>{D9CEE9AC-9EF5-4257-8E04-1456B3D04855}</a:tableStyleId>
              </a:tblPr>
              <a:tblGrid>
                <a:gridCol w="362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Koji je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razlog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Vašeg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jednoroditeljstva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2021.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2024.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Odlučio(la) sam samostalno odgajati dijete (djecu)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Smrt drugog roditelja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Oduzimanje roditeljskog prava drugom roditelju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Razvod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rastava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ili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prekid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izvanbračne</a:t>
                      </a: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zajednice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i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80,1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73,9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Nepriznavanje očinstva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Nešto drugo</a:t>
                      </a:r>
                      <a:endParaRPr sz="2000" b="0" i="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endParaRPr sz="2000" b="0" i="0" u="none" strike="noStrike" cap="non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1239</Words>
  <Application>Microsoft Office PowerPoint</Application>
  <PresentationFormat>Prikaz na zaslonu (4:3)</PresentationFormat>
  <Paragraphs>395</Paragraphs>
  <Slides>21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Calibri</vt:lpstr>
      <vt:lpstr>Noto Sans Symbols</vt:lpstr>
      <vt:lpstr>Trebuchet MS</vt:lpstr>
      <vt:lpstr>Twentieth Century</vt:lpstr>
      <vt:lpstr>Median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Iva Jovovic</dc:creator>
  <cp:lastModifiedBy>Iva J</cp:lastModifiedBy>
  <cp:revision>8</cp:revision>
  <dcterms:created xsi:type="dcterms:W3CDTF">2014-01-22T08:31:34Z</dcterms:created>
  <dcterms:modified xsi:type="dcterms:W3CDTF">2025-04-24T22:14:22Z</dcterms:modified>
</cp:coreProperties>
</file>